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7" r:id="rId4"/>
    <p:sldId id="258" r:id="rId5"/>
    <p:sldId id="263" r:id="rId6"/>
    <p:sldId id="262" r:id="rId7"/>
    <p:sldId id="261" r:id="rId8"/>
    <p:sldId id="260" r:id="rId9"/>
    <p:sldId id="259" r:id="rId10"/>
    <p:sldId id="268" r:id="rId11"/>
    <p:sldId id="267" r:id="rId12"/>
    <p:sldId id="266" r:id="rId13"/>
    <p:sldId id="265" r:id="rId15"/>
    <p:sldId id="264" r:id="rId16"/>
    <p:sldId id="269" r:id="rId17"/>
    <p:sldId id="274" r:id="rId18"/>
    <p:sldId id="273" r:id="rId19"/>
    <p:sldId id="272" r:id="rId20"/>
    <p:sldId id="271" r:id="rId21"/>
    <p:sldId id="270" r:id="rId22"/>
    <p:sldId id="278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728"/>
  </p:normalViewPr>
  <p:slideViewPr>
    <p:cSldViewPr showGuides="1">
      <p:cViewPr varScale="1">
        <p:scale>
          <a:sx n="102" d="100"/>
          <a:sy n="102" d="100"/>
        </p:scale>
        <p:origin x="19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5DCCA-482B-47C1-970E-612D1611837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D73C8-107D-4868-A8E2-7D7156C5245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D73C8-107D-4868-A8E2-7D7156C52450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Sclerosis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362200" y="4572000"/>
            <a:ext cx="4572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lv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Dr. Nawaj Pathan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lv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Dept of Neurophysiotherapy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MGM Institute of Physiotherapy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Chh. Sambhajinagar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course &amp; Types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M.S. is highly variable &amp; unpredictable in person to person.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RRMS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relapse with either fully recovery of some remaining neurological signs and symptoms &amp; residual deficit, the period between relapse are characterized by lack of disease progression.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PPMS-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disease progression from onset, without pleatues or remission or temporary minor improvements.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SPMS-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relapsing- remitting course, followed by progression at variable rate including minor relapsing and remitting 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PRMS-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progressive disease from onset but without clear acute relapse that may or may not have recovery or remission commonly seen patients above 40 year.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Benign MS-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mild disease in which patient remain fully functional in all neurological systems after 15 years of onset 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Malignant/ Marburg MS-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by rapid progression leading to significant disability or death within relatively short time period after onset. 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Sensory </a:t>
            </a:r>
            <a:r>
              <a:rPr lang="en-US" dirty="0" err="1"/>
              <a:t>Impairement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Sensory Symptoms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Hypothesia or  numbness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Paresthesias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Dysesthesias 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Optic or trigeminal neuralgia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Lhermitte's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sign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Chronic pain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Motor </a:t>
            </a:r>
            <a:r>
              <a:rPr lang="en-US" dirty="0" err="1"/>
              <a:t>Impairement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Weakness or paralysis</a:t>
            </a:r>
            <a:endParaRPr lang="en-US" sz="2400" dirty="0"/>
          </a:p>
          <a:p>
            <a:r>
              <a:rPr lang="en-US" sz="2400" dirty="0"/>
              <a:t>fatigue</a:t>
            </a:r>
            <a:endParaRPr lang="en-US" sz="2400" dirty="0"/>
          </a:p>
          <a:p>
            <a:r>
              <a:rPr lang="en-US" sz="2400" dirty="0"/>
              <a:t>Spasticity</a:t>
            </a:r>
            <a:endParaRPr lang="en-US" sz="2400" dirty="0"/>
          </a:p>
          <a:p>
            <a:r>
              <a:rPr lang="en-US" sz="2400" dirty="0"/>
              <a:t>in-coordination</a:t>
            </a:r>
            <a:endParaRPr lang="en-US" sz="2400" dirty="0"/>
          </a:p>
          <a:p>
            <a:r>
              <a:rPr lang="en-US" sz="2400" dirty="0"/>
              <a:t>Intentional  tremor</a:t>
            </a:r>
            <a:endParaRPr lang="en-US" sz="2400" dirty="0"/>
          </a:p>
          <a:p>
            <a:r>
              <a:rPr lang="en-US" sz="2400" dirty="0"/>
              <a:t>Impaired balance</a:t>
            </a:r>
            <a:endParaRPr lang="en-US" sz="2400" dirty="0"/>
          </a:p>
          <a:p>
            <a:r>
              <a:rPr lang="en-US" sz="2400" dirty="0"/>
              <a:t>Gait disturbances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</a:t>
            </a:r>
            <a:r>
              <a:rPr lang="en-US" dirty="0" err="1"/>
              <a:t>impairement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Blurred or diminished vision</a:t>
            </a:r>
            <a:endParaRPr lang="en-US" sz="2400" dirty="0"/>
          </a:p>
          <a:p>
            <a:r>
              <a:rPr lang="en-US" sz="2400" dirty="0"/>
              <a:t>Diminished acuity of vision</a:t>
            </a:r>
            <a:endParaRPr lang="en-US" sz="2400" dirty="0"/>
          </a:p>
          <a:p>
            <a:r>
              <a:rPr lang="en-US" sz="2400" dirty="0"/>
              <a:t>Scotoma</a:t>
            </a:r>
            <a:endParaRPr lang="en-US" sz="2400" dirty="0"/>
          </a:p>
          <a:p>
            <a:r>
              <a:rPr lang="en-US" sz="2400" dirty="0"/>
              <a:t>Nystagmus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Bladder impairment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Urinary urgency,  frequency</a:t>
            </a:r>
            <a:endParaRPr lang="en-US" sz="2400" dirty="0"/>
          </a:p>
          <a:p>
            <a:r>
              <a:rPr lang="en-US" sz="2400" dirty="0"/>
              <a:t>Nocturia</a:t>
            </a:r>
            <a:endParaRPr lang="en-US" sz="2400" dirty="0"/>
          </a:p>
          <a:p>
            <a:r>
              <a:rPr lang="en-US" sz="2400" dirty="0"/>
              <a:t>incontinence</a:t>
            </a:r>
            <a:endParaRPr lang="en-US" sz="2400" dirty="0"/>
          </a:p>
          <a:p>
            <a:r>
              <a:rPr lang="en-US" sz="2400" dirty="0"/>
              <a:t>Urinary hesitancy, dribbling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impairment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Memory or recall problems</a:t>
            </a:r>
            <a:endParaRPr lang="en-US" sz="2400" dirty="0"/>
          </a:p>
          <a:p>
            <a:r>
              <a:rPr lang="en-US" sz="2400" dirty="0"/>
              <a:t>Decreased attention, concentration</a:t>
            </a:r>
            <a:endParaRPr lang="en-US" sz="2400" dirty="0"/>
          </a:p>
          <a:p>
            <a:r>
              <a:rPr lang="en-US" sz="2400" dirty="0"/>
              <a:t>Diminished abstract reasoning</a:t>
            </a:r>
            <a:endParaRPr lang="en-US" sz="2400" dirty="0"/>
          </a:p>
          <a:p>
            <a:r>
              <a:rPr lang="en-US" sz="2400" dirty="0"/>
              <a:t>Dimmished problem solving, judgment</a:t>
            </a:r>
            <a:endParaRPr lang="en-US" sz="2400" dirty="0"/>
          </a:p>
          <a:p>
            <a:r>
              <a:rPr lang="en-US" sz="2400" dirty="0"/>
              <a:t>Diminished speed of information processing</a:t>
            </a:r>
            <a:endParaRPr lang="en-US" sz="2400" dirty="0"/>
          </a:p>
          <a:p>
            <a:r>
              <a:rPr lang="en-US" sz="2400" dirty="0"/>
              <a:t>Diminished visual-spatial abilities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Sexual impairments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Impotence</a:t>
            </a:r>
            <a:endParaRPr lang="en-US" sz="2400" dirty="0"/>
          </a:p>
          <a:p>
            <a:r>
              <a:rPr lang="en-US" sz="2400" dirty="0"/>
              <a:t>Decreased libido</a:t>
            </a:r>
            <a:endParaRPr lang="en-US" sz="2400" dirty="0"/>
          </a:p>
          <a:p>
            <a:r>
              <a:rPr lang="en-US" sz="2400" dirty="0"/>
              <a:t>Decreased vaginal lubrication</a:t>
            </a:r>
            <a:endParaRPr lang="en-US" sz="2400" dirty="0"/>
          </a:p>
          <a:p>
            <a:r>
              <a:rPr lang="en-US" sz="2400" dirty="0"/>
              <a:t>Impaired ability to achieve orgasm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bowl impairment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Constipation</a:t>
            </a:r>
            <a:endParaRPr lang="en-US" sz="2400" dirty="0"/>
          </a:p>
          <a:p>
            <a:r>
              <a:rPr lang="en-US" sz="2400" dirty="0"/>
              <a:t>Diarrhea</a:t>
            </a:r>
            <a:endParaRPr lang="en-US" sz="2400" dirty="0"/>
          </a:p>
          <a:p>
            <a:r>
              <a:rPr lang="en-US" sz="2400" dirty="0"/>
              <a:t>Incontinence.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Speech and swolling </a:t>
            </a:r>
            <a:r>
              <a:rPr lang="en-US" dirty="0" err="1"/>
              <a:t>imapirment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Dysarthia.</a:t>
            </a:r>
            <a:endParaRPr lang="en-US" sz="2400" dirty="0"/>
          </a:p>
          <a:p>
            <a:r>
              <a:rPr lang="en-US" sz="2400" dirty="0"/>
              <a:t>Diminished verbal fluency</a:t>
            </a:r>
            <a:endParaRPr lang="en-US" sz="2400" dirty="0"/>
          </a:p>
          <a:p>
            <a:r>
              <a:rPr lang="en-US" sz="2400" dirty="0"/>
              <a:t>Dysphonia</a:t>
            </a:r>
            <a:endParaRPr lang="en-US" sz="2400" dirty="0"/>
          </a:p>
          <a:p>
            <a:r>
              <a:rPr lang="en-US" sz="2400" dirty="0"/>
              <a:t>Dysphagia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Etiology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M.S.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features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Emotional  &amp;other  impairments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Depression</a:t>
            </a:r>
            <a:endParaRPr lang="en-US" sz="2400" dirty="0"/>
          </a:p>
          <a:p>
            <a:r>
              <a:rPr lang="en-US" sz="2400" dirty="0"/>
              <a:t>Pseudo bulbar affect</a:t>
            </a:r>
            <a:endParaRPr lang="en-US" sz="2400" dirty="0"/>
          </a:p>
          <a:p>
            <a:r>
              <a:rPr lang="en-US" sz="2400" dirty="0"/>
              <a:t>Anxiety </a:t>
            </a:r>
            <a:endParaRPr lang="en-US" sz="2400" dirty="0"/>
          </a:p>
          <a:p>
            <a:r>
              <a:rPr lang="en-US" sz="2400" dirty="0"/>
              <a:t>Cardiovascular Dysautonomia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of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Varies  from person-to-person</a:t>
            </a:r>
            <a:endParaRPr lang="en-US" sz="2400" dirty="0"/>
          </a:p>
          <a:p>
            <a:r>
              <a:rPr lang="en-US" sz="2400" dirty="0"/>
              <a:t>Varies  Over time in each individual affected</a:t>
            </a:r>
            <a:endParaRPr lang="en-US" sz="2400" dirty="0"/>
          </a:p>
          <a:p>
            <a:r>
              <a:rPr lang="en-US" sz="2400" dirty="0"/>
              <a:t>First  symptoms usually transient</a:t>
            </a:r>
            <a:endParaRPr lang="en-US" sz="2400" dirty="0"/>
          </a:p>
          <a:p>
            <a:r>
              <a:rPr lang="en-US" sz="2400" dirty="0"/>
              <a:t>Early symptoms are typically sensory &amp; visual</a:t>
            </a:r>
            <a:endParaRPr lang="en-US" sz="2400" dirty="0"/>
          </a:p>
          <a:p>
            <a:r>
              <a:rPr lang="en-US" sz="2400" dirty="0"/>
              <a:t>Involves more than one functional component of the CNS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chronic inflammatory demylinating disease of CNS.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Affects largely young adults between ages of 20-40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described as ‘great crippler of young adults’.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Jean Charcoat first described- ‘Charcoat triad’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Intentional tremors.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Scanning speech.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Nystagmus 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Onset of M.S. typically occurs between 15-50.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Peak age- 30 years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Rare in children.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Females are more prone for M.S. than male- 2:1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Precise etiology is unknown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widely accepted theory is that- an auto immune disease induced by viral infectious agent.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Herpes-I,II.VI along with chlamydial pneumonia are general agents of great interest in this infectious hypothesis.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IgG &amp; oligoclonal bands in C.S.F.- 65-95%; M.S. patients provides convincing evidence of precipating infections  an auto immune response.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33% patients found with positive history viral infections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15% patients found with positive genetic history.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Immune response triggers the antibody production of T- Lymhocytes &amp; macrophages.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Antigen is triggered in response to command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Produces cytotoxic effects within CNS- ( friendly Fire)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BBB fails to &amp; T- Lymphocytes enter the CNS &amp; attack mylin sheath, surrounds the nerve.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serves as insulator &amp; conserves energy for nerve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Demylination- slowing of neural transmission, nerves fatigue early.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Severe disruption- conduction block- disruptions of functions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inflammation &amp; edema, infiltrates surround the acute lesion and can cause a ‘mass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effect’ ,further interferes with the conductivity of the nerve fiber.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early stages of M.S.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Oligodendrocytes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(myelin -producing cells) survive the initial insult and can produce remyelination.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is often incomplete and as the disease becomes more chronic.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Demyelinated areas eventually become filled with fibrous astrocytcs and undergo a process called ‘Gliosis’.</a:t>
            </a:r>
            <a:endParaRPr lang="en-US" sz="2400" dirty="0"/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/>
              <a:t>Gliosis refers to the proliferation of neurological tissue within the CNS and results ‘Glial scars (plaques}’</a:t>
            </a:r>
            <a:endParaRPr lang="en-US" sz="2400" dirty="0"/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/>
              <a:t>At this stage, the axon itself becomes interrupted and undergoes retrograde degeneration (dying axonopathy).</a:t>
            </a:r>
            <a:endParaRPr lang="en-US" sz="2400" dirty="0"/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Axonal loss varies from 10 to 20 % shows, milder form of the disease where as 80 % shows severe MS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4560</Words>
  <Application>WPS Presentation</Application>
  <PresentationFormat>On-screen Show (4:3)</PresentationFormat>
  <Paragraphs>183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9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Multiple Sclerosis </vt:lpstr>
      <vt:lpstr>PowerPoint 演示文稿</vt:lpstr>
      <vt:lpstr>PowerPoint 演示文稿</vt:lpstr>
      <vt:lpstr>Epidemiology </vt:lpstr>
      <vt:lpstr>Etiology </vt:lpstr>
      <vt:lpstr>PowerPoint 演示文稿</vt:lpstr>
      <vt:lpstr>Pathophysiology </vt:lpstr>
      <vt:lpstr>PowerPoint 演示文稿</vt:lpstr>
      <vt:lpstr>PowerPoint 演示文稿</vt:lpstr>
      <vt:lpstr>Clinical course &amp; Types  </vt:lpstr>
      <vt:lpstr>PowerPoint 演示文稿</vt:lpstr>
      <vt:lpstr>Sensory Impairement</vt:lpstr>
      <vt:lpstr>Motor Impairement </vt:lpstr>
      <vt:lpstr>Visual impairement </vt:lpstr>
      <vt:lpstr>Bladder impairment </vt:lpstr>
      <vt:lpstr>Cognitive impairment  </vt:lpstr>
      <vt:lpstr>Sexual impairments </vt:lpstr>
      <vt:lpstr>bowl impairment</vt:lpstr>
      <vt:lpstr>Speech and swolling imapirment </vt:lpstr>
      <vt:lpstr>Emotional  &amp;other  impairments </vt:lpstr>
      <vt:lpstr>Pattern of symptoms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Sclerosis </dc:title>
  <dc:creator>N J</dc:creator>
  <cp:lastModifiedBy>HP</cp:lastModifiedBy>
  <cp:revision>28</cp:revision>
  <dcterms:created xsi:type="dcterms:W3CDTF">2006-08-16T00:00:00Z</dcterms:created>
  <dcterms:modified xsi:type="dcterms:W3CDTF">2024-06-20T04:28:42Z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A794AF035FA847DBB18F7DE80E19738A_12</vt:lpwstr>
  </property>
  <property fmtid="{D5CDD505-2E9C-101B-9397-08002B2CF9AE}" pid="3" name="KSOProductBuildVer">
    <vt:lpwstr>1033-12.2.0.17119</vt:lpwstr>
  </property>
</Properties>
</file>